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92" r:id="rId3"/>
    <p:sldId id="263" r:id="rId4"/>
    <p:sldId id="278" r:id="rId5"/>
    <p:sldId id="294" r:id="rId6"/>
    <p:sldId id="286" r:id="rId7"/>
    <p:sldId id="295" r:id="rId8"/>
    <p:sldId id="291" r:id="rId9"/>
    <p:sldId id="281" r:id="rId10"/>
    <p:sldId id="293" r:id="rId11"/>
  </p:sldIdLst>
  <p:sldSz cx="9144000" cy="6858000" type="screen4x3"/>
  <p:notesSz cx="6858000" cy="9144000"/>
  <p:custDataLst>
    <p:tags r:id="rId13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60A260-F6B8-45DC-9580-2789DA7275B1}" v="3" dt="2021-01-18T12:28:28.2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4" autoAdjust="0"/>
  </p:normalViewPr>
  <p:slideViewPr>
    <p:cSldViewPr>
      <p:cViewPr varScale="1">
        <p:scale>
          <a:sx n="104" d="100"/>
          <a:sy n="104" d="100"/>
        </p:scale>
        <p:origin x="12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4-2-2021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7476B-34A9-4A05-B615-F8A3390B1E62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131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7476B-34A9-4A05-B615-F8A3390B1E62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32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yviIuVYjTRo&amp;feature=youtu.b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§5.4 Zonder werk?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het betekent om werkloos te zijn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de oorzaken van werkloosheid kunnen zijn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soorten werkloosheid er zijn</a:t>
            </a:r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3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196752"/>
            <a:ext cx="8856984" cy="4799557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De huiswerkopdracht (zie vorige dia)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Opdrachten in het boek: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Maak in je schrift de opdrachten 38 t/m 49 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    en maak daar foto’s van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Zet alles in je document ‘Inleveropdracht 5.4’.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Lever dit in op SOM via de inleveropdracht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26300" y="18864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Huiswerk </a:t>
            </a:r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5.4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15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§5.4 Zonder werk?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D:\Pincode - 6e editie\Pincode - vmbo bb\ICT\Leerjaar 3\verkleind-beeld-Pincode-3gt\verkleind-beeld-Pincode-3gt\5 - hoofdstuk 5\808259C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338" y="2060848"/>
            <a:ext cx="518133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51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1856" y="1124744"/>
            <a:ext cx="8460432" cy="4869054"/>
          </a:xfrm>
        </p:spPr>
        <p:txBody>
          <a:bodyPr/>
          <a:lstStyle/>
          <a:p>
            <a:pPr algn="l"/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Als je werkloos wordt en/of wil gaan werken, schrijf je je in bij het </a:t>
            </a:r>
            <a:r>
              <a:rPr lang="nl-NL" altLang="nl-NL" i="1" dirty="0">
                <a:latin typeface="Arial" panose="020B0604020202020204" pitchFamily="34" charset="0"/>
                <a:cs typeface="Arial" panose="020B0604020202020204" pitchFamily="34" charset="0"/>
              </a:rPr>
              <a:t>UWV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Uitvoeringsinstituut Werknemersverzekeringen) 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UWV helpt je een nieuwe baan te vinden en beoordeelt of je recht hebt op een WW-uitkering</a:t>
            </a: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Je bent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werkloos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als je tussen de vijftien jaar en de pensioenleeftijd bent, geen baan hebt en actief op zoek naar werk bent. </a:t>
            </a:r>
          </a:p>
          <a:p>
            <a:pPr algn="l"/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altLang="nl-NL" i="1" dirty="0">
                <a:latin typeface="Arial" panose="020B0604020202020204" pitchFamily="34" charset="0"/>
                <a:cs typeface="Arial" panose="020B0604020202020204" pitchFamily="34" charset="0"/>
              </a:rPr>
              <a:t>Geregistreerde werkloosheid 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omvat de werklozen die staan ingeschreven bij het UWV.</a:t>
            </a:r>
          </a:p>
          <a:p>
            <a:pPr algn="l"/>
            <a:r>
              <a:rPr lang="nl-NL" altLang="nl-NL" i="1" dirty="0">
                <a:latin typeface="Arial" panose="020B0604020202020204" pitchFamily="34" charset="0"/>
                <a:cs typeface="Arial" panose="020B0604020202020204" pitchFamily="34" charset="0"/>
              </a:rPr>
              <a:t>Verborgen werkloosheid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zijn de werklozen die niet staan ingeschreven bij het UWV.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404664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Werkloos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31" y="908720"/>
            <a:ext cx="8135938" cy="5040559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Schommelingen tussen periodes waarin het goed en periodes waarin het slecht gaat in de economie noem je de economische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conjunctuur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Gaat het goed: hoogconjunctuur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Gaat het slecht: laagconjunctuur</a:t>
            </a:r>
          </a:p>
          <a:p>
            <a:pPr algn="l"/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een hoogconjunctuur is de werkloosheid laag.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Maar na een hoogconjunctuur begint het slechter te gaan: de koopkracht van de mensen daalt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Dit heeft gevolgen voor de werkgelegenheid en de werkloosheid!</a:t>
            </a:r>
          </a:p>
          <a:p>
            <a:pPr algn="l"/>
            <a:r>
              <a:rPr lang="nl-NL" alt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Zoek het woord ‘koopkracht’ even op!! </a:t>
            </a:r>
            <a:r>
              <a:rPr lang="nl-NL" altLang="nl-NL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(Google, boek, of anders)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280987" y="260648"/>
            <a:ext cx="869791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Economische conjunctuur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572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4426" y="792088"/>
            <a:ext cx="8969574" cy="5805264"/>
          </a:xfrm>
        </p:spPr>
        <p:txBody>
          <a:bodyPr/>
          <a:lstStyle/>
          <a:p>
            <a:pPr algn="l"/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Vervolg: van een hoogconjunctuur naar een laagconjunctuur:</a:t>
            </a:r>
          </a:p>
          <a:p>
            <a:pPr algn="l"/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					→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minder koopkracht</a:t>
            </a:r>
          </a:p>
          <a:p>
            <a:pPr algn="l"/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					→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vraag naar producten daalt</a:t>
            </a:r>
          </a:p>
          <a:p>
            <a:pPr algn="l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→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bedrijven verkopen minder</a:t>
            </a:r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					→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productie daalt</a:t>
            </a:r>
          </a:p>
          <a:p>
            <a:pPr algn="l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→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werkgelegenheid daalt</a:t>
            </a:r>
          </a:p>
          <a:p>
            <a:pPr algn="l"/>
            <a:r>
              <a:rPr lang="nl-NL" i="1" dirty="0">
                <a:latin typeface="Calibri" panose="020F0502020204030204" pitchFamily="34" charset="0"/>
                <a:cs typeface="Arial" panose="020B0604020202020204" pitchFamily="34" charset="0"/>
              </a:rPr>
              <a:t>					→</a:t>
            </a:r>
            <a:r>
              <a:rPr lang="nl-NL" b="1" i="1" dirty="0">
                <a:latin typeface="Arial" panose="020B0604020202020204" pitchFamily="34" charset="0"/>
                <a:cs typeface="Arial" panose="020B0604020202020204" pitchFamily="34" charset="0"/>
              </a:rPr>
              <a:t>werkloosheid stijgt</a:t>
            </a:r>
            <a:br>
              <a:rPr lang="nl-NL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Dit is: </a:t>
            </a:r>
            <a:r>
              <a:rPr lang="nl-NL" b="1" i="1" dirty="0">
                <a:latin typeface="Arial" panose="020B0604020202020204" pitchFamily="34" charset="0"/>
                <a:cs typeface="Arial" panose="020B0604020202020204" pitchFamily="34" charset="0"/>
              </a:rPr>
              <a:t>conjuncturele werkloosheid:</a:t>
            </a:r>
            <a:br>
              <a:rPr lang="nl-NL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werkloosheid die het gevolg is van een daling van de vraag naar goederen en diensten door vermindering van koopkracht.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Deze werkloosheid is tijdelijk: als het weer beter gaat dan daalt de conjuncturele werkloosheid weer!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altLang="nl-NL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altLang="nl-NL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280987" y="260648"/>
            <a:ext cx="869791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Conjuncturele werkloosheid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4ED23F2-E6F9-4B06-A99A-6FCBCCBC5E4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50" r="6309"/>
          <a:stretch/>
        </p:blipFill>
        <p:spPr>
          <a:xfrm>
            <a:off x="323528" y="1412776"/>
            <a:ext cx="4118786" cy="23774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0914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0" y="937751"/>
            <a:ext cx="8460235" cy="5506523"/>
          </a:xfrm>
        </p:spPr>
        <p:txBody>
          <a:bodyPr/>
          <a:lstStyle/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Structurele werkloosheid :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werkloosheid die ontstaat omdat er arbeidsplaatsen verdwijnen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Oftewel: die arbeidsplaatsen komen niet meer terug,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zijn structureel verdwenen!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Deze werkloosheid is dus niet tijdelijk!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Bijvoorbeeld door: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vervanging van arbeid door kapitaal (mechanisering / automatisering)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verbeterde productiemethoden (hogere arbeidsproductiviteit)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verplaatsing van productie naar het buitenland</a:t>
            </a:r>
          </a:p>
          <a:p>
            <a:pPr algn="l"/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352426" y="413726"/>
            <a:ext cx="8229600" cy="66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Structurele werkloosheid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452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0" y="937751"/>
            <a:ext cx="8460235" cy="5506523"/>
          </a:xfrm>
        </p:spPr>
        <p:txBody>
          <a:bodyPr/>
          <a:lstStyle/>
          <a:p>
            <a:pPr algn="l"/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Deze soorten werkloosheid kunnen tegelijkertijd voorkomen met conjuncturele of structurele werkloosheid: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i="1" dirty="0">
                <a:latin typeface="Calibri" panose="020F0502020204030204" pitchFamily="34" charset="0"/>
                <a:cs typeface="Calibri" panose="020F0502020204030204" pitchFamily="34" charset="0"/>
              </a:rPr>
              <a:t>Frictiewerkloosheid </a:t>
            </a:r>
            <a:br>
              <a:rPr lang="nl-NL" sz="28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Kortdurende werkloosheid omdat je even tijd nodig hebt om een nieuwe baan te vinden.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i="1" dirty="0">
                <a:latin typeface="Calibri" panose="020F0502020204030204" pitchFamily="34" charset="0"/>
                <a:cs typeface="Calibri" panose="020F0502020204030204" pitchFamily="34" charset="0"/>
              </a:rPr>
              <a:t>Seizoenswerkloosheid </a:t>
            </a:r>
            <a:br>
              <a:rPr lang="nl-NL" sz="28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Werkloosheid die ontstaat doordat bepaald werk alleen maar in een deel van het jaar verricht kan worden.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i="1" dirty="0">
                <a:latin typeface="Calibri" panose="020F0502020204030204" pitchFamily="34" charset="0"/>
                <a:cs typeface="Calibri" panose="020F0502020204030204" pitchFamily="34" charset="0"/>
              </a:rPr>
              <a:t>Regionale werkloosheid </a:t>
            </a:r>
            <a:br>
              <a:rPr lang="nl-NL" sz="28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Werkloosheid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die in bepaalde gebieden hoger is dan gemiddeld in het land.</a:t>
            </a:r>
          </a:p>
          <a:p>
            <a:pPr algn="l"/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352426" y="413726"/>
            <a:ext cx="8229600" cy="66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Nog meer soorten werkloosheid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173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itel 1"/>
          <p:cNvSpPr>
            <a:spLocks/>
          </p:cNvSpPr>
          <p:nvPr/>
        </p:nvSpPr>
        <p:spPr bwMode="auto">
          <a:xfrm>
            <a:off x="488875" y="46554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Soorten werkloosheid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E835E57-FBBA-421D-9927-3EAABDA57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1037041"/>
            <a:ext cx="1822939" cy="951799"/>
          </a:xfrm>
          <a:prstGeom prst="rect">
            <a:avLst/>
          </a:prstGeom>
        </p:spPr>
      </p:pic>
      <p:sp>
        <p:nvSpPr>
          <p:cNvPr id="2" name="Ondertitel 1">
            <a:extLst>
              <a:ext uri="{FF2B5EF4-FFF2-40B4-BE49-F238E27FC236}">
                <a16:creationId xmlns:a16="http://schemas.microsoft.com/office/drawing/2014/main" id="{CE6FD631-1D77-4F0E-BF6F-7A3B837C2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6858000" cy="1655762"/>
          </a:xfrm>
        </p:spPr>
        <p:txBody>
          <a:bodyPr/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Bekijk het volgende filmpje:</a:t>
            </a:r>
          </a:p>
          <a:p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https://www.youtube.com/watch?v=yviIuVYjTRo&amp;feature=youtu.be</a:t>
            </a:r>
            <a:endParaRPr lang="nl-NL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7EBDEED-2F70-4AFC-8B45-B7CB9C0BCB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752" y="3933055"/>
            <a:ext cx="4464496" cy="25001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55528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0862" y="1160197"/>
            <a:ext cx="8135938" cy="449446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Maak in Word een duidelijk schema van alle </a:t>
            </a:r>
          </a:p>
          <a:p>
            <a:pPr algn="l"/>
            <a:r>
              <a:rPr lang="nl-NL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soorten werkeloosheid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plus een duidelijk voorbeeld:</a:t>
            </a:r>
          </a:p>
          <a:p>
            <a:pPr algn="l"/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Soorten werkeloosheid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Tijdelijk of blijvend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Geen een duidelijk voorbeeld.</a:t>
            </a:r>
            <a:br>
              <a:rPr lang="nl-N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Doe het zo: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21534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Huiswerkopdracht 5.4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36FC674E-AC35-4120-8605-46AEB0BBC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78359"/>
              </p:ext>
            </p:extLst>
          </p:nvPr>
        </p:nvGraphicFramePr>
        <p:xfrm>
          <a:off x="3103141" y="4544682"/>
          <a:ext cx="5677321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009">
                  <a:extLst>
                    <a:ext uri="{9D8B030D-6E8A-4147-A177-3AD203B41FA5}">
                      <a16:colId xmlns:a16="http://schemas.microsoft.com/office/drawing/2014/main" val="2194529674"/>
                    </a:ext>
                  </a:extLst>
                </a:gridCol>
                <a:gridCol w="2366146">
                  <a:extLst>
                    <a:ext uri="{9D8B030D-6E8A-4147-A177-3AD203B41FA5}">
                      <a16:colId xmlns:a16="http://schemas.microsoft.com/office/drawing/2014/main" val="1676739694"/>
                    </a:ext>
                  </a:extLst>
                </a:gridCol>
                <a:gridCol w="1544166">
                  <a:extLst>
                    <a:ext uri="{9D8B030D-6E8A-4147-A177-3AD203B41FA5}">
                      <a16:colId xmlns:a16="http://schemas.microsoft.com/office/drawing/2014/main" val="2295872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Tijdelijk / blijvend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Voorbeeld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340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Conjunctureel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Tijdelijk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865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945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712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241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58986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952826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16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a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6d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591</Words>
  <Application>Microsoft Office PowerPoint</Application>
  <PresentationFormat>Diavoorstelling (4:3)</PresentationFormat>
  <Paragraphs>82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Standaardontwerp</vt:lpstr>
      <vt:lpstr>§5.4 Zonder werk?</vt:lpstr>
      <vt:lpstr>§5.4 Zonder werk?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Bijnen, JAM (Johan)</cp:lastModifiedBy>
  <cp:revision>89</cp:revision>
  <dcterms:created xsi:type="dcterms:W3CDTF">2011-02-22T13:52:07Z</dcterms:created>
  <dcterms:modified xsi:type="dcterms:W3CDTF">2021-02-04T08:13:33Z</dcterms:modified>
</cp:coreProperties>
</file>